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6" r:id="rId3"/>
    <p:sldId id="277" r:id="rId4"/>
    <p:sldId id="278" r:id="rId5"/>
    <p:sldId id="321" r:id="rId6"/>
    <p:sldId id="319" r:id="rId7"/>
    <p:sldId id="320" r:id="rId8"/>
    <p:sldId id="315" r:id="rId9"/>
    <p:sldId id="32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reg\Desktop\anova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Nareg\Desktop\anov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Sheet1!$U$2:$U$25</cx:f>
        <cx:lvl ptCount="24" formatCode="General">
          <cx:pt idx="0">50</cx:pt>
          <cx:pt idx="1">21</cx:pt>
          <cx:pt idx="2">1</cx:pt>
          <cx:pt idx="3">25</cx:pt>
          <cx:pt idx="4">3</cx:pt>
          <cx:pt idx="5">326</cx:pt>
          <cx:pt idx="6">73</cx:pt>
          <cx:pt idx="7">86</cx:pt>
          <cx:pt idx="8">88</cx:pt>
          <cx:pt idx="9">27</cx:pt>
        </cx:lvl>
      </cx:numDim>
    </cx:data>
    <cx:data id="1">
      <cx:numDim type="val">
        <cx:f>Sheet1!$V$2:$V$25</cx:f>
        <cx:lvl ptCount="24" formatCode="General">
          <cx:pt idx="0">462</cx:pt>
          <cx:pt idx="1">818</cx:pt>
          <cx:pt idx="2">692</cx:pt>
          <cx:pt idx="3">1500</cx:pt>
          <cx:pt idx="4">898</cx:pt>
          <cx:pt idx="5">748</cx:pt>
          <cx:pt idx="6">475</cx:pt>
          <cx:pt idx="7">261</cx:pt>
          <cx:pt idx="8">1485</cx:pt>
          <cx:pt idx="9">161</cx:pt>
        </cx:lvl>
      </cx:numDim>
    </cx:data>
  </cx:chartData>
  <cx:chart>
    <cx:title pos="t" align="ctr" overlay="0">
      <cx:tx>
        <cx:txData>
          <cx:v>Before Wash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Before Wash</a:t>
          </a:r>
        </a:p>
      </cx:txPr>
    </cx:title>
    <cx:plotArea>
      <cx:plotAreaRegion>
        <cx:series layoutId="boxWhisker" uniqueId="{545E799D-3F1A-4D04-8897-B27DA2F1B192}">
          <cx:tx>
            <cx:txData>
              <cx:f>Sheet1!$U$1</cx:f>
              <cx:v>Benign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E484E66D-58AB-4C78-BF53-79205904B624}">
          <cx:tx>
            <cx:txData>
              <cx:f>Sheet1!$V$1</cx:f>
              <cx:v>Cancer</cx:v>
            </cx:txData>
          </cx:tx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 max="1600" min="-50"/>
        <cx:title>
          <cx:tx>
            <cx:txData>
              <cx:v>Count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Count</a:t>
              </a:r>
            </a:p>
          </cx:txPr>
        </cx:title>
        <cx:tickLabels/>
      </cx:axis>
    </cx:plotArea>
    <cx:legend pos="t" align="ctr" overlay="0"/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Sheet1!$Y$2:$Y$25</cx:f>
        <cx:lvl ptCount="24" formatCode="General">
          <cx:pt idx="0">22</cx:pt>
          <cx:pt idx="1">5</cx:pt>
          <cx:pt idx="2">1</cx:pt>
          <cx:pt idx="3">3</cx:pt>
          <cx:pt idx="4">2</cx:pt>
          <cx:pt idx="5">17</cx:pt>
          <cx:pt idx="6">8</cx:pt>
          <cx:pt idx="7">12</cx:pt>
          <cx:pt idx="8">17</cx:pt>
          <cx:pt idx="9">0</cx:pt>
        </cx:lvl>
      </cx:numDim>
    </cx:data>
    <cx:data id="1">
      <cx:numDim type="val">
        <cx:f>Sheet1!$Z$2:$Z$25</cx:f>
        <cx:lvl ptCount="24" formatCode="General">
          <cx:pt idx="0">143</cx:pt>
          <cx:pt idx="1">156</cx:pt>
          <cx:pt idx="2">328</cx:pt>
          <cx:pt idx="3">565</cx:pt>
          <cx:pt idx="4">72</cx:pt>
          <cx:pt idx="5">155</cx:pt>
          <cx:pt idx="6">264</cx:pt>
          <cx:pt idx="7">72</cx:pt>
          <cx:pt idx="8">199</cx:pt>
          <cx:pt idx="9">118</cx:pt>
        </cx:lvl>
      </cx:numDim>
    </cx:data>
  </cx:chartData>
  <cx:chart>
    <cx:title pos="t" align="ctr" overlay="0">
      <cx:tx>
        <cx:txData>
          <cx:v>After Wash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After Wash</a:t>
          </a:r>
        </a:p>
      </cx:txPr>
    </cx:title>
    <cx:plotArea>
      <cx:plotAreaRegion>
        <cx:series layoutId="boxWhisker" uniqueId="{E5EEF6AE-B0B2-4470-A116-A5AE81D08426}">
          <cx:tx>
            <cx:txData>
              <cx:f>Sheet1!$Y$1</cx:f>
              <cx:v>Benign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AD8DBB9-69C0-4663-A6F1-BBE206330DA9}">
          <cx:tx>
            <cx:txData>
              <cx:f>Sheet1!$Z$1</cx:f>
              <cx:v>Cancer</cx:v>
            </cx:txData>
          </cx:tx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tle/>
        <cx:tickLabels/>
      </cx:axis>
      <cx:axis id="1">
        <cx:valScaling min="-50"/>
        <cx:title>
          <cx:tx>
            <cx:txData>
              <cx:v>Count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Count</a:t>
              </a:r>
            </a:p>
          </cx:txPr>
        </cx:title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0E260-49FB-400B-8D86-1CEED4B42209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F2104-0D16-48FC-BA60-038AC1631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6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C6FD3-A15B-426E-90DC-47708FE52F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4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0F52-48C0-4F01-BA13-CD972D9BA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F4321-6BA8-485E-BA8E-EA3800DF16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1AA20-B1C7-4415-A943-F59AAB430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45559-0033-4560-AAF0-8D5ABD42A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B410-C7DB-4FFA-9F98-D183A92D5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1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48084-4BC2-4AB1-98F2-769E4008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38DCB4-8096-4BA9-8316-B1C4103AA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332C7-FB65-462D-B7AD-6653D1DCA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8402EB-907B-43D0-88C4-6A9A4823F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5753F-122D-4BBE-B987-D6A1864F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3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1E8795-270C-455C-977A-DB71FA971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F88D50-072B-4D96-9077-89309FFDA6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1B17E-ACD5-408A-A0FB-BDF8FEAEA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38C2D-531D-474A-96F5-4D6C8C9A2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9EDEB-1A09-4426-84A7-2D5EE85EA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42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E208E-923F-46D2-AEF7-3832760DD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B1FAE-00F8-46CF-A85B-8B49693AD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702AF-F4E8-4464-9F6B-235B2F92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E5F0BA-1711-43F4-B242-73E2E8699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1CDEA-F378-47C7-A4EA-696D4026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2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7E8E-8785-4924-8CB9-EFBC1CE1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8BA81-5F12-4758-8E32-47A20E845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688E-95A1-4CAB-99C6-CF3C3D5C1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96761-2937-4D92-97F3-490642A92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E7340-C25E-44DF-A736-2DBA22D1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80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23B5A-E065-4AA6-ACA5-A3CE258D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31A0-584E-417A-AE88-CA8364F6C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F5721-7BF4-4220-8F43-87DB32439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C00F-614F-41B1-86BD-D4020D121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6283D-DE55-4C3A-A7D1-3D1144F01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EFF9B-09BF-44B2-A177-79BCFCEC6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4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2555C-5D26-4188-8C0E-84F86328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97C42-D54A-4AE5-97EE-E427D0457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B33D7-71B5-4F95-84D2-CF1C95F19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FABA01-D7A2-445A-90C5-D421987FE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08D6D-694C-4FC6-90CB-210F1CDD8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798562-E254-42AF-92DE-0CE33A28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CB7D7B-FB72-4653-AC55-5D90C497F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2595-29D4-40CC-96ED-FA89F9A2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4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A5C2C-01C2-4384-9863-90D84C232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D045DF-1342-42CD-9B17-A57C459C6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B695A-4429-43CB-8713-0F06FCCA7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BD035-3F6F-468A-A21B-189B9A17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09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EC792-5832-483C-A387-E60180AE7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3F940F-74E4-4D97-8FE2-576BD4482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2388B-65BB-4E7E-800B-A7A36E6D2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55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0013-2FC9-41D9-9610-9EC1BCE5A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2A24-6AC5-4ACE-9F09-0653D946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E6F43-8CD7-4343-B483-8F5FD2105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82BA51-5585-4D2A-BB9F-2B78CBE9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38C58-331C-4789-8DD4-16BBCCDB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13D5C-A58E-41E6-9C3D-52549B374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0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E97FB-2C7A-4485-A1FA-AED7966BF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A4E4B-583D-48BC-B94D-393F382172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A0CDF-7A08-4729-8AA9-A4A565FF7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85C605-C054-4DB2-83F9-336DB770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27B23-424F-4479-971E-01CDF8E39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40A60-2615-4A9E-84E3-688A04298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25B98E-7D60-4BBB-9605-2BBC1B8C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99268-763F-4AA0-AFD9-1AF4EF597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A03C2-F308-4457-BB9F-7C1D378CD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28A23-BD43-45F1-809D-CA86DB84823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958F5-3107-4CF5-8E95-3FB3FFC0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C8D0-9AE1-492F-84A1-FEF34B4F6A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D14DF-2CD9-4DBA-8D69-6F713B140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7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microsoft.com/office/2007/relationships/hdphoto" Target="../media/hdphoto1.wdp"/><Relationship Id="rId7" Type="http://schemas.openxmlformats.org/officeDocument/2006/relationships/image" Target="../media/image5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tif"/><Relationship Id="rId7" Type="http://schemas.openxmlformats.org/officeDocument/2006/relationships/image" Target="../media/image18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14/relationships/chartEx" Target="../charts/chartEx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A968C-B192-4E76-B694-296378FC4F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Blind test of Plasma samples using exosome count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C3BB7-B8B1-44A6-9EDA-F962C3A02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34000"/>
            <a:ext cx="9144000" cy="1092200"/>
          </a:xfrm>
        </p:spPr>
        <p:txBody>
          <a:bodyPr/>
          <a:lstStyle/>
          <a:p>
            <a:r>
              <a:rPr lang="en-US" dirty="0"/>
              <a:t>Pres. Nareg Ohannesian</a:t>
            </a:r>
          </a:p>
          <a:p>
            <a:r>
              <a:rPr lang="en-US" dirty="0"/>
              <a:t>10-13-2021</a:t>
            </a:r>
          </a:p>
        </p:txBody>
      </p:sp>
    </p:spTree>
    <p:extLst>
      <p:ext uri="{BB962C8B-B14F-4D97-AF65-F5344CB8AC3E}">
        <p14:creationId xmlns:p14="http://schemas.microsoft.com/office/powerpoint/2010/main" val="3537186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072; 991; and 996.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072</a:t>
            </a:r>
          </a:p>
        </p:txBody>
      </p:sp>
      <p:pic>
        <p:nvPicPr>
          <p:cNvPr id="15" name="Picture 14" descr="A picture containing dark, outdoor object, silhouette, night sky&#10;&#10;Description automatically generated">
            <a:extLst>
              <a:ext uri="{FF2B5EF4-FFF2-40B4-BE49-F238E27FC236}">
                <a16:creationId xmlns:a16="http://schemas.microsoft.com/office/drawing/2014/main" id="{AE6A5E52-19E1-452E-940E-FA634A9B4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46" y="1625743"/>
            <a:ext cx="2406989" cy="24195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1B8C7E63-6B38-4866-AC0E-A2A2CCD1B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423" y="1625743"/>
            <a:ext cx="2406988" cy="241950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9AE936D-522A-4641-8B4F-C68290DA5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599" y="1625743"/>
            <a:ext cx="2406989" cy="241950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0D192353-FB55-4603-B32A-EDF3F545B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09" y="4344401"/>
            <a:ext cx="2406989" cy="241950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A774A327-D34F-4D20-BEA2-866FC8BBB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65" y="4344401"/>
            <a:ext cx="2402847" cy="241950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32224E31-F8FE-4C26-99A4-0B8BE6FCE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41" y="4344400"/>
            <a:ext cx="2402847" cy="2419505"/>
          </a:xfrm>
          <a:prstGeom prst="rect">
            <a:avLst/>
          </a:prstGeom>
        </p:spPr>
      </p:pic>
      <p:pic>
        <p:nvPicPr>
          <p:cNvPr id="39" name="Picture 38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8E61C8B4-B1F2-443D-A758-911E4025C0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83" y="4344400"/>
            <a:ext cx="2402847" cy="241950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A4DCE1-6EC9-4856-9D37-AE7E71EBC4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046" t="16970" r="28258" b="12189"/>
          <a:stretch/>
        </p:blipFill>
        <p:spPr>
          <a:xfrm>
            <a:off x="8236351" y="2812752"/>
            <a:ext cx="3908252" cy="319814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</p:spTree>
    <p:extLst>
      <p:ext uri="{BB962C8B-B14F-4D97-AF65-F5344CB8AC3E}">
        <p14:creationId xmlns:p14="http://schemas.microsoft.com/office/powerpoint/2010/main" val="4083113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217942-3311-4267-9283-2A1D62810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86" y="2292730"/>
            <a:ext cx="3556055" cy="35740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02DD8BA-B078-406E-977D-96565B0D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292729"/>
            <a:ext cx="3547052" cy="35740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072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42486" y="16564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563196" y="16564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</p:spTree>
    <p:extLst>
      <p:ext uri="{BB962C8B-B14F-4D97-AF65-F5344CB8AC3E}">
        <p14:creationId xmlns:p14="http://schemas.microsoft.com/office/powerpoint/2010/main" val="384274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B9040F4C-1BA6-468F-8017-4BBAA1C6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831" y="2467410"/>
            <a:ext cx="3547053" cy="35777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996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124831" y="1826672"/>
            <a:ext cx="3620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7745541" y="1826672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8" name="Picture 7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8CBCC55E-55E6-49F4-9E9B-B3F17154C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541" y="2467409"/>
            <a:ext cx="3547054" cy="357779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DC55D6-70E7-4669-9F1C-6487298A0F8A}"/>
              </a:ext>
            </a:extLst>
          </p:cNvPr>
          <p:cNvCxnSpPr>
            <a:cxnSpLocks/>
          </p:cNvCxnSpPr>
          <p:nvPr/>
        </p:nvCxnSpPr>
        <p:spPr>
          <a:xfrm>
            <a:off x="7253988" y="5945861"/>
            <a:ext cx="3071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FFDC58-CBB9-4F71-AF6C-10B74DFF3F38}"/>
              </a:ext>
            </a:extLst>
          </p:cNvPr>
          <p:cNvCxnSpPr>
            <a:cxnSpLocks/>
          </p:cNvCxnSpPr>
          <p:nvPr/>
        </p:nvCxnSpPr>
        <p:spPr>
          <a:xfrm>
            <a:off x="10896600" y="5930309"/>
            <a:ext cx="3071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013B7-E5FF-4A3D-A43F-7A049C5D6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7" t="15264" r="57660" b="11341"/>
          <a:stretch/>
        </p:blipFill>
        <p:spPr>
          <a:xfrm>
            <a:off x="140855" y="2467409"/>
            <a:ext cx="3897340" cy="331830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853A566-DFDC-494B-AFC5-46549431E04D}"/>
              </a:ext>
            </a:extLst>
          </p:cNvPr>
          <p:cNvSpPr txBox="1"/>
          <p:nvPr/>
        </p:nvSpPr>
        <p:spPr>
          <a:xfrm>
            <a:off x="732031" y="2282743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</p:spTree>
    <p:extLst>
      <p:ext uri="{BB962C8B-B14F-4D97-AF65-F5344CB8AC3E}">
        <p14:creationId xmlns:p14="http://schemas.microsoft.com/office/powerpoint/2010/main" val="627623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night, outdoor object, star, night sky&#10;&#10;Description automatically generated">
            <a:extLst>
              <a:ext uri="{FF2B5EF4-FFF2-40B4-BE49-F238E27FC236}">
                <a16:creationId xmlns:a16="http://schemas.microsoft.com/office/drawing/2014/main" id="{95F78096-36D2-4F2E-A2B3-3E55FD0B4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877" y="4352234"/>
            <a:ext cx="2402840" cy="2423662"/>
          </a:xfrm>
          <a:prstGeom prst="rect">
            <a:avLst/>
          </a:prstGeom>
        </p:spPr>
      </p:pic>
      <p:pic>
        <p:nvPicPr>
          <p:cNvPr id="14" name="Picture 13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C0633E0D-E2A0-47C9-82FA-57F2CA7A0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57" y="4353953"/>
            <a:ext cx="2404259" cy="2425093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F4D3F9D-AC5D-4CE4-B174-02200AC5C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61" y="4353953"/>
            <a:ext cx="2400135" cy="2425093"/>
          </a:xfrm>
          <a:prstGeom prst="rect">
            <a:avLst/>
          </a:prstGeom>
        </p:spPr>
      </p:pic>
      <p:pic>
        <p:nvPicPr>
          <p:cNvPr id="8" name="Picture 7" descr="A picture containing nature, night, night sky&#10;&#10;Description automatically generated">
            <a:extLst>
              <a:ext uri="{FF2B5EF4-FFF2-40B4-BE49-F238E27FC236}">
                <a16:creationId xmlns:a16="http://schemas.microsoft.com/office/drawing/2014/main" id="{266F550B-A2A1-4B81-A6E7-B17DAC4CAA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41" y="1635652"/>
            <a:ext cx="2402847" cy="2423669"/>
          </a:xfrm>
          <a:prstGeom prst="rect">
            <a:avLst/>
          </a:prstGeom>
        </p:spPr>
      </p:pic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CBF7213-4729-4EA1-8AA4-50C882669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63" y="1633219"/>
            <a:ext cx="2403546" cy="2424374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0FCDE39A-54E4-44D2-9F53-785BA954D0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5" y="1619375"/>
            <a:ext cx="2399423" cy="2424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991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4D7CD12-0986-4FCD-8771-3A7A0D2A459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150" t="16594" r="57180" b="12410"/>
          <a:stretch/>
        </p:blipFill>
        <p:spPr>
          <a:xfrm>
            <a:off x="8337903" y="2891573"/>
            <a:ext cx="3617390" cy="292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9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night, outdoor object, star, night sky&#10;&#10;Description automatically generated">
            <a:extLst>
              <a:ext uri="{FF2B5EF4-FFF2-40B4-BE49-F238E27FC236}">
                <a16:creationId xmlns:a16="http://schemas.microsoft.com/office/drawing/2014/main" id="{CFADD4E5-D562-4B7E-8DEF-20DECB5E9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77" y="2275578"/>
            <a:ext cx="3547052" cy="3577788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51620BA-E618-45C0-B2A4-7C63D86EE3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2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20"/>
          <a:stretch/>
        </p:blipFill>
        <p:spPr>
          <a:xfrm>
            <a:off x="5544228" y="2275578"/>
            <a:ext cx="3547052" cy="357778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991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405623" y="1550734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347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6026333" y="1550734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8 particles with miRNA response.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180E0D-F524-4284-BBBD-E4E524B26F7C}"/>
              </a:ext>
            </a:extLst>
          </p:cNvPr>
          <p:cNvCxnSpPr>
            <a:cxnSpLocks/>
          </p:cNvCxnSpPr>
          <p:nvPr/>
        </p:nvCxnSpPr>
        <p:spPr>
          <a:xfrm>
            <a:off x="4890798" y="5732105"/>
            <a:ext cx="3071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A2DB80-AB17-49D2-93E7-F8C413343E77}"/>
              </a:ext>
            </a:extLst>
          </p:cNvPr>
          <p:cNvCxnSpPr>
            <a:cxnSpLocks/>
          </p:cNvCxnSpPr>
          <p:nvPr/>
        </p:nvCxnSpPr>
        <p:spPr>
          <a:xfrm>
            <a:off x="8617671" y="5732105"/>
            <a:ext cx="30715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976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D001-0901-40F2-8664-31931483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3200" b="1" dirty="0"/>
              <a:t>Count of particles/exosomes before and after wash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36EAD3F5-54EA-4BDC-A36E-91FCAE1AB4D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65760781"/>
                  </p:ext>
                </p:extLst>
              </p:nvPr>
            </p:nvGraphicFramePr>
            <p:xfrm>
              <a:off x="4565260" y="1564272"/>
              <a:ext cx="3479471" cy="457264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36EAD3F5-54EA-4BDC-A36E-91FCAE1AB4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5260" y="1564272"/>
                <a:ext cx="3479471" cy="45726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62655977"/>
                  </p:ext>
                </p:extLst>
              </p:nvPr>
            </p:nvGraphicFramePr>
            <p:xfrm>
              <a:off x="8214945" y="1564272"/>
              <a:ext cx="3826355" cy="48397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14945" y="1564272"/>
                <a:ext cx="3826355" cy="483972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2BBCB70-193D-4D47-82DE-BDEFA6EA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06793"/>
              </p:ext>
            </p:extLst>
          </p:nvPr>
        </p:nvGraphicFramePr>
        <p:xfrm>
          <a:off x="117328" y="2735628"/>
          <a:ext cx="4447932" cy="34114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1983">
                  <a:extLst>
                    <a:ext uri="{9D8B030D-6E8A-4147-A177-3AD203B41FA5}">
                      <a16:colId xmlns:a16="http://schemas.microsoft.com/office/drawing/2014/main" val="3784780911"/>
                    </a:ext>
                  </a:extLst>
                </a:gridCol>
                <a:gridCol w="1111983">
                  <a:extLst>
                    <a:ext uri="{9D8B030D-6E8A-4147-A177-3AD203B41FA5}">
                      <a16:colId xmlns:a16="http://schemas.microsoft.com/office/drawing/2014/main" val="1442864526"/>
                    </a:ext>
                  </a:extLst>
                </a:gridCol>
                <a:gridCol w="1111983">
                  <a:extLst>
                    <a:ext uri="{9D8B030D-6E8A-4147-A177-3AD203B41FA5}">
                      <a16:colId xmlns:a16="http://schemas.microsoft.com/office/drawing/2014/main" val="1034223836"/>
                    </a:ext>
                  </a:extLst>
                </a:gridCol>
                <a:gridCol w="1111983">
                  <a:extLst>
                    <a:ext uri="{9D8B030D-6E8A-4147-A177-3AD203B41FA5}">
                      <a16:colId xmlns:a16="http://schemas.microsoft.com/office/drawing/2014/main" val="808414772"/>
                    </a:ext>
                  </a:extLst>
                </a:gridCol>
              </a:tblGrid>
              <a:tr h="832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Plasma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 Wash</a:t>
                      </a:r>
                    </a:p>
                    <a:p>
                      <a:pPr algn="ctr"/>
                      <a:r>
                        <a:rPr lang="en-US" dirty="0"/>
                        <a:t>(Total)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 Wash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346730"/>
                  </a:ext>
                </a:extLst>
              </a:tr>
              <a:tr h="832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  <a:p>
                      <a:pPr algn="ctr"/>
                      <a:r>
                        <a:rPr lang="en-US" dirty="0"/>
                        <a:t>(70)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2870300"/>
                  </a:ext>
                </a:extLst>
              </a:tr>
              <a:tr h="832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  <a:p>
                      <a:pPr algn="ctr"/>
                      <a:r>
                        <a:rPr lang="en-US" dirty="0"/>
                        <a:t>(32)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294421"/>
                  </a:ext>
                </a:extLst>
              </a:tr>
              <a:tr h="8323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278</a:t>
                      </a:r>
                    </a:p>
                    <a:p>
                      <a:pPr algn="ctr"/>
                      <a:r>
                        <a:rPr lang="en-US" dirty="0"/>
                        <a:t>(347)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491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709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6C35-E9A0-4DFF-A373-91EB10AC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Prediction?!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89642D2-0037-4E7B-9D93-F8931B951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579634"/>
              </p:ext>
            </p:extLst>
          </p:nvPr>
        </p:nvGraphicFramePr>
        <p:xfrm>
          <a:off x="2541953" y="1985757"/>
          <a:ext cx="5793154" cy="330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6577">
                  <a:extLst>
                    <a:ext uri="{9D8B030D-6E8A-4147-A177-3AD203B41FA5}">
                      <a16:colId xmlns:a16="http://schemas.microsoft.com/office/drawing/2014/main" val="2915326429"/>
                    </a:ext>
                  </a:extLst>
                </a:gridCol>
                <a:gridCol w="2896577">
                  <a:extLst>
                    <a:ext uri="{9D8B030D-6E8A-4147-A177-3AD203B41FA5}">
                      <a16:colId xmlns:a16="http://schemas.microsoft.com/office/drawing/2014/main" val="108676823"/>
                    </a:ext>
                  </a:extLst>
                </a:gridCol>
              </a:tblGrid>
              <a:tr h="661442"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205513"/>
                  </a:ext>
                </a:extLst>
              </a:tr>
              <a:tr h="661442">
                <a:tc>
                  <a:txBody>
                    <a:bodyPr/>
                    <a:lstStyle/>
                    <a:p>
                      <a:r>
                        <a:rPr lang="en-US" dirty="0"/>
                        <a:t>072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08489"/>
                  </a:ext>
                </a:extLst>
              </a:tr>
              <a:tr h="661442">
                <a:tc>
                  <a:txBody>
                    <a:bodyPr/>
                    <a:lstStyle/>
                    <a:p>
                      <a:r>
                        <a:rPr lang="en-US" dirty="0"/>
                        <a:t>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278522"/>
                  </a:ext>
                </a:extLst>
              </a:tr>
              <a:tr h="661442">
                <a:tc>
                  <a:txBody>
                    <a:bodyPr/>
                    <a:lstStyle/>
                    <a:p>
                      <a:r>
                        <a:rPr lang="en-US" dirty="0"/>
                        <a:t>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8175"/>
                  </a:ext>
                </a:extLst>
              </a:tr>
              <a:tr h="661442">
                <a:tc>
                  <a:txBody>
                    <a:bodyPr/>
                    <a:lstStyle/>
                    <a:p>
                      <a:r>
                        <a:rPr lang="en-US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1001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7693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319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</TotalTime>
  <Words>306</Words>
  <Application>Microsoft Office PowerPoint</Application>
  <PresentationFormat>Widescreen</PresentationFormat>
  <Paragraphs>89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Blind test of Plasma samples using exosome count</vt:lpstr>
      <vt:lpstr>Experimental Details</vt:lpstr>
      <vt:lpstr>PANRORAMA of Plasma Sample 072</vt:lpstr>
      <vt:lpstr>PowerPoint Presentation</vt:lpstr>
      <vt:lpstr>PowerPoint Presentation</vt:lpstr>
      <vt:lpstr>PANRORAMA of Plasma Sample 991  </vt:lpstr>
      <vt:lpstr>PowerPoint Presentation</vt:lpstr>
      <vt:lpstr>Count of particles/exosomes before and after wash</vt:lpstr>
      <vt:lpstr>Prediction?!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test for Plasma samples using exosome count</dc:title>
  <dc:creator>nareg ohannesian</dc:creator>
  <cp:lastModifiedBy>nareg ohannesian</cp:lastModifiedBy>
  <cp:revision>27</cp:revision>
  <dcterms:created xsi:type="dcterms:W3CDTF">2021-10-09T20:15:28Z</dcterms:created>
  <dcterms:modified xsi:type="dcterms:W3CDTF">2024-02-25T20:49:08Z</dcterms:modified>
</cp:coreProperties>
</file>